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0" d="100"/>
          <a:sy n="80" d="100"/>
        </p:scale>
        <p:origin x="37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4464028"/>
            <a:ext cx="9144000" cy="1641490"/>
          </a:xfrm>
        </p:spPr>
        <p:txBody>
          <a:bodyPr wrap="none" anchor="t">
            <a:normAutofit/>
          </a:bodyPr>
          <a:lstStyle>
            <a:lvl1pPr algn="r">
              <a:defRPr sz="9600" b="0" spc="-300">
                <a:gradFill flip="none" rotWithShape="1">
                  <a:gsLst>
                    <a:gs pos="32000">
                      <a:schemeClr val="tx1">
                        <a:lumMod val="89000"/>
                      </a:schemeClr>
                    </a:gs>
                    <a:gs pos="0">
                      <a:schemeClr val="bg1">
                        <a:lumMod val="41000"/>
                        <a:lumOff val="59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2209799" y="3694375"/>
            <a:ext cx="9144000" cy="754025"/>
          </a:xfrm>
        </p:spPr>
        <p:txBody>
          <a:bodyPr anchor="b">
            <a:normAutofit/>
          </a:bodyPr>
          <a:lstStyle>
            <a:lvl1pPr marL="0" indent="0" algn="r">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ECD19FB2-3AAB-4D03-B13A-2960828C78E3}" type="datetimeFigureOut">
              <a:rPr lang="en-US" dirty="0"/>
              <a:t>1/24/2016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367160"/>
            <a:ext cx="10515600" cy="819355"/>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39788" y="987425"/>
            <a:ext cx="10515600" cy="337973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5186516"/>
            <a:ext cx="10514012" cy="682472"/>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80C674-7DFC-42FE-B9CD-82963CDB1557}" type="datetimeFigureOut">
              <a:rPr lang="en-US" dirty="0"/>
              <a:t>1/24/2016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3534344"/>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839788" y="4489399"/>
            <a:ext cx="10514012" cy="1501826"/>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076456F-F47D-4F25-8053-2A695DA0CA7D}" type="datetimeFigureOut">
              <a:rPr lang="en-US" dirty="0"/>
              <a:t>1/24/2016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365125"/>
            <a:ext cx="9302752" cy="2992904"/>
          </a:xfrm>
        </p:spPr>
        <p:txBody>
          <a:bodyPr anchor="ctr"/>
          <a:lstStyle>
            <a:lvl1pPr>
              <a:defRPr sz="44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838200" y="4501729"/>
            <a:ext cx="10512424" cy="1489496"/>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6C7379-69CC-4837-9905-BEBA22830C8A}" type="datetimeFigureOut">
              <a:rPr lang="en-US" dirty="0"/>
              <a:t>1/24/2016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9" name="TextBox 8"/>
          <p:cNvSpPr txBox="1"/>
          <p:nvPr/>
        </p:nvSpPr>
        <p:spPr>
          <a:xfrm>
            <a:off x="1111044" y="7868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437812"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39788" y="2326967"/>
            <a:ext cx="10515600" cy="2511835"/>
          </a:xfrm>
        </p:spPr>
        <p:txBody>
          <a:bodyPr anchor="b">
            <a:normAutofit/>
          </a:bodyPr>
          <a:lstStyle>
            <a:lvl1pPr>
              <a:defRPr sz="5400"/>
            </a:lvl1pPr>
          </a:lstStyle>
          <a:p>
            <a:r>
              <a:rPr lang="en-US" smtClean="0"/>
              <a:t>Click to edit Master title style</a:t>
            </a:r>
            <a:endParaRPr lang="en-US" dirty="0"/>
          </a:p>
        </p:txBody>
      </p:sp>
      <p:sp>
        <p:nvSpPr>
          <p:cNvPr id="4" name="Text Placeholder 3"/>
          <p:cNvSpPr>
            <a:spLocks noGrp="1"/>
          </p:cNvSpPr>
          <p:nvPr>
            <p:ph type="body" sz="half" idx="2"/>
          </p:nvPr>
        </p:nvSpPr>
        <p:spPr>
          <a:xfrm>
            <a:off x="839788" y="4850581"/>
            <a:ext cx="10514012" cy="114064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EB8B7E-8AEE-4F10-BFEE-C999AD004D36}" type="datetimeFigureOut">
              <a:rPr lang="en-US" dirty="0"/>
              <a:t>1/24/2016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838200" y="365125"/>
            <a:ext cx="10515600" cy="1325563"/>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1337282" y="1885950"/>
            <a:ext cx="2946866" cy="576262"/>
          </a:xfrm>
        </p:spPr>
        <p:txBody>
          <a:bodyPr anchor="b">
            <a:noAutofit/>
          </a:bodyPr>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1356798" y="257175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587994" y="1885950"/>
            <a:ext cx="2936241" cy="576262"/>
          </a:xfrm>
        </p:spPr>
        <p:txBody>
          <a:bodyPr vert="horz" lIns="91440" tIns="45720" rIns="91440" bIns="45720" rtlCol="0" anchor="b">
            <a:no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smtClean="0"/>
              <a:t>Click to edit Master text styles</a:t>
            </a:r>
          </a:p>
        </p:txBody>
      </p:sp>
      <p:sp>
        <p:nvSpPr>
          <p:cNvPr id="10" name="Text Placeholder 3"/>
          <p:cNvSpPr>
            <a:spLocks noGrp="1"/>
          </p:cNvSpPr>
          <p:nvPr>
            <p:ph type="body" sz="half" idx="16"/>
          </p:nvPr>
        </p:nvSpPr>
        <p:spPr>
          <a:xfrm>
            <a:off x="4577441" y="257175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829035" y="1885950"/>
            <a:ext cx="2932113" cy="576262"/>
          </a:xfrm>
        </p:spPr>
        <p:txBody>
          <a:bodyPr vert="horz" lIns="91440" tIns="45720" rIns="91440" bIns="45720" rtlCol="0" anchor="b">
            <a:noAutofit/>
          </a:bodyPr>
          <a:lstStyle>
            <a:lvl1pPr>
              <a:buNone/>
              <a:defRPr lang="en-US" sz="2400" b="0" dirty="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smtClean="0"/>
              <a:t>Click to edit Master text styles</a:t>
            </a:r>
          </a:p>
        </p:txBody>
      </p:sp>
      <p:sp>
        <p:nvSpPr>
          <p:cNvPr id="12" name="Text Placeholder 3"/>
          <p:cNvSpPr>
            <a:spLocks noGrp="1"/>
          </p:cNvSpPr>
          <p:nvPr>
            <p:ph type="body" sz="half" idx="17"/>
          </p:nvPr>
        </p:nvSpPr>
        <p:spPr>
          <a:xfrm>
            <a:off x="7829035" y="257175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8668F3F9-58BC-440B-B37B-805B9055EF92}" type="datetimeFigureOut">
              <a:rPr lang="en-US" dirty="0"/>
              <a:t>1/24/2016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838200" y="365125"/>
            <a:ext cx="10515600" cy="1325563"/>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1332085" y="4297503"/>
            <a:ext cx="2940050"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1332085" y="2256354"/>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1332085" y="4873765"/>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568997" y="4297503"/>
            <a:ext cx="2930525"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568996" y="2256354"/>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567644" y="4873764"/>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804322" y="4297503"/>
            <a:ext cx="2932113"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804321" y="2256354"/>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804197" y="4873762"/>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0D5A53AF-48EA-489D-8260-9DCAB666386A}" type="datetimeFigureOut">
              <a:rPr lang="en-US" dirty="0"/>
              <a:t>1/24/2016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DED02AE-B9A4-47BD-AF8E-97E16144138B}" type="datetimeFigureOut">
              <a:rPr lang="en-US" dirty="0"/>
              <a:t>1/24/2016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F0FD78B-DB02-4362-BCDC-98A55456977C}" type="datetimeFigureOut">
              <a:rPr lang="en-US" dirty="0"/>
              <a:t>1/24/2016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9916976-5D93-46E4-A98A-FAD63E4D0EA8}" type="datetimeFigureOut">
              <a:rPr lang="en-US" dirty="0"/>
              <a:t>1/24/2016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Title 1"/>
          <p:cNvSpPr>
            <a:spLocks noGrp="1"/>
          </p:cNvSpPr>
          <p:nvPr>
            <p:ph type="ctrTitle"/>
          </p:nvPr>
        </p:nvSpPr>
        <p:spPr>
          <a:xfrm>
            <a:off x="854532" y="4464028"/>
            <a:ext cx="9144000" cy="1641490"/>
          </a:xfrm>
        </p:spPr>
        <p:txBody>
          <a:bodyPr wrap="none" anchor="t">
            <a:normAutofit/>
          </a:bodyPr>
          <a:lstStyle>
            <a:lvl1pPr algn="l">
              <a:defRPr sz="9600" b="0" spc="-300">
                <a:gradFill flip="none" rotWithShape="1">
                  <a:gsLst>
                    <a:gs pos="32000">
                      <a:schemeClr val="tx1">
                        <a:lumMod val="89000"/>
                      </a:schemeClr>
                    </a:gs>
                    <a:gs pos="0">
                      <a:schemeClr val="bg1">
                        <a:lumMod val="47000"/>
                        <a:lumOff val="53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smtClean="0"/>
              <a:t>Click to edit Master title style</a:t>
            </a:r>
            <a:endParaRPr lang="en-US" dirty="0"/>
          </a:p>
        </p:txBody>
      </p:sp>
      <p:sp>
        <p:nvSpPr>
          <p:cNvPr id="8" name="Subtitle 2"/>
          <p:cNvSpPr>
            <a:spLocks noGrp="1"/>
          </p:cNvSpPr>
          <p:nvPr>
            <p:ph type="subTitle" idx="1"/>
          </p:nvPr>
        </p:nvSpPr>
        <p:spPr>
          <a:xfrm>
            <a:off x="854532" y="3693674"/>
            <a:ext cx="9144000" cy="754025"/>
          </a:xfrm>
        </p:spPr>
        <p:txBody>
          <a:bodyPr anchor="b">
            <a:normAutofit/>
          </a:bodyPr>
          <a:lstStyle>
            <a:lvl1pPr marL="0" indent="0" algn="l">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F39F4F5-F4D2-4D2A-AB60-88D37ADCB869}" type="datetimeFigureOut">
              <a:rPr lang="en-US" dirty="0"/>
              <a:t>1/24/2016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20000" y="1825625"/>
            <a:ext cx="5025216"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19840" y="1825625"/>
            <a:ext cx="503396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23BC6CE-6D1E-47E5-8859-F31AC5380EB2}" type="datetimeFigureOut">
              <a:rPr lang="en-US" dirty="0"/>
              <a:t>1/24/2016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20000" y="1681163"/>
            <a:ext cx="5025216" cy="823912"/>
          </a:xfrm>
        </p:spPr>
        <p:txBody>
          <a:bodyPr anchor="b"/>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20000" y="2505075"/>
            <a:ext cx="5025216"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19840" y="1681163"/>
            <a:ext cx="5035548" cy="823912"/>
          </a:xfrm>
        </p:spPr>
        <p:txBody>
          <a:bodyPr vert="horz" lIns="91440" tIns="45720" rIns="91440" bIns="45720" rtlCol="0" anchor="b">
            <a:norm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smtClean="0"/>
              <a:t>Click to edit Master text styles</a:t>
            </a:r>
          </a:p>
        </p:txBody>
      </p:sp>
      <p:sp>
        <p:nvSpPr>
          <p:cNvPr id="6" name="Content Placeholder 5"/>
          <p:cNvSpPr>
            <a:spLocks noGrp="1"/>
          </p:cNvSpPr>
          <p:nvPr>
            <p:ph sz="quarter" idx="4"/>
          </p:nvPr>
        </p:nvSpPr>
        <p:spPr>
          <a:xfrm>
            <a:off x="6319840" y="2505075"/>
            <a:ext cx="503554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1B4E7C4-4DA4-404D-9965-B13F2DD7D8BF}" type="datetimeFigureOut">
              <a:rPr lang="en-US" dirty="0"/>
              <a:t>1/24/2016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76FB7AA-4A53-424F-AD41-70827B6504BA}" type="datetimeFigureOut">
              <a:rPr lang="en-US" dirty="0"/>
              <a:t>1/24/2016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884882-FB12-4BC8-9960-9AD8104D7FAE}" type="datetimeFigureOut">
              <a:rPr lang="en-US" dirty="0"/>
              <a:t>1/24/2016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D1BD23-6E54-4D9D-AD88-A2813C73CC25}" type="datetimeFigureOut">
              <a:rPr lang="en-US" dirty="0"/>
              <a:t>1/24/2016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471A834-4F3C-4AF9-9C74-05EC35A0F292}" type="datetimeFigureOut">
              <a:rPr lang="en-US" dirty="0"/>
              <a:t>1/24/2016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120000" y="1825625"/>
            <a:ext cx="102338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51CF1133-3259-4C45-BABA-5B62D9C6F78D}" type="datetimeFigureOut">
              <a:rPr lang="en-US" dirty="0"/>
              <a:t>1/24/2016</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5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61737" y="5017168"/>
            <a:ext cx="10692063" cy="1088350"/>
          </a:xfrm>
        </p:spPr>
        <p:txBody>
          <a:bodyPr>
            <a:normAutofit/>
          </a:bodyPr>
          <a:lstStyle/>
          <a:p>
            <a:pPr algn="ctr"/>
            <a:r>
              <a:rPr lang="en-US" sz="6600" dirty="0" smtClean="0"/>
              <a:t>Evergreen Valley Technical Facility</a:t>
            </a:r>
            <a:endParaRPr lang="en-US" sz="6600" dirty="0"/>
          </a:p>
        </p:txBody>
      </p:sp>
      <p:sp>
        <p:nvSpPr>
          <p:cNvPr id="3" name="Subtitle 2"/>
          <p:cNvSpPr>
            <a:spLocks noGrp="1"/>
          </p:cNvSpPr>
          <p:nvPr>
            <p:ph type="subTitle" idx="1"/>
          </p:nvPr>
        </p:nvSpPr>
        <p:spPr>
          <a:xfrm>
            <a:off x="84220" y="565484"/>
            <a:ext cx="11923295" cy="745958"/>
          </a:xfrm>
        </p:spPr>
        <p:txBody>
          <a:bodyPr/>
          <a:lstStyle/>
          <a:p>
            <a:pPr algn="ctr"/>
            <a:r>
              <a:rPr lang="en-US" dirty="0" smtClean="0"/>
              <a:t>Healthcare IT Support  is now affordable</a:t>
            </a:r>
            <a:endParaRPr lang="en-US" dirty="0"/>
          </a:p>
        </p:txBody>
      </p:sp>
      <p:pic>
        <p:nvPicPr>
          <p:cNvPr id="5" name="Picture 4" descr="C:\Users\m\AppData\Local\Microsoft\Windows\Temporary Internet Files\Content.IE5\N9CLMQVN\EVTF_org_Logo_Good05122015.jpg"/>
          <p:cNvPicPr/>
          <p:nvPr/>
        </p:nvPicPr>
        <p:blipFill>
          <a:blip r:embed="rId2">
            <a:extLst>
              <a:ext uri="{28A0092B-C50C-407E-A947-70E740481C1C}">
                <a14:useLocalDpi xmlns:a14="http://schemas.microsoft.com/office/drawing/2010/main" val="0"/>
              </a:ext>
            </a:extLst>
          </a:blip>
          <a:srcRect/>
          <a:stretch>
            <a:fillRect/>
          </a:stretch>
        </p:blipFill>
        <p:spPr bwMode="auto">
          <a:xfrm>
            <a:off x="3692574" y="2114735"/>
            <a:ext cx="4248267" cy="1855688"/>
          </a:xfrm>
          <a:prstGeom prst="rect">
            <a:avLst/>
          </a:prstGeom>
          <a:noFill/>
          <a:ln>
            <a:noFill/>
          </a:ln>
        </p:spPr>
      </p:pic>
    </p:spTree>
    <p:extLst>
      <p:ext uri="{BB962C8B-B14F-4D97-AF65-F5344CB8AC3E}">
        <p14:creationId xmlns:p14="http://schemas.microsoft.com/office/powerpoint/2010/main" val="14148779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82053" y="601578"/>
            <a:ext cx="10571747" cy="5811253"/>
          </a:xfrm>
        </p:spPr>
        <p:txBody>
          <a:bodyPr>
            <a:normAutofit fontScale="92500" lnSpcReduction="20000"/>
          </a:bodyPr>
          <a:lstStyle/>
          <a:p>
            <a:r>
              <a:rPr lang="en-US" dirty="0"/>
              <a:t>Evergreen Valley Technical Facility is a WOSB in upstate NY that was put into action in 2011 and formally recognized by the State of NY under the license of EVTF, LLC in 2014.  With over 150 years of combined IT &amp; Healthcare experience within our direct team, we also bring the full weight of all relevant IT services through our extended solutions partners.  Doing </a:t>
            </a:r>
            <a:r>
              <a:rPr lang="en-US" dirty="0" smtClean="0"/>
              <a:t>so </a:t>
            </a:r>
            <a:r>
              <a:rPr lang="en-US" dirty="0"/>
              <a:t>minimizes </a:t>
            </a:r>
            <a:r>
              <a:rPr lang="en-US" dirty="0" smtClean="0"/>
              <a:t>costs and </a:t>
            </a:r>
            <a:r>
              <a:rPr lang="en-US" dirty="0"/>
              <a:t>maximizes </a:t>
            </a:r>
            <a:r>
              <a:rPr lang="en-US" dirty="0" smtClean="0"/>
              <a:t>value.</a:t>
            </a:r>
            <a:endParaRPr lang="en-US" dirty="0"/>
          </a:p>
          <a:p>
            <a:pPr marL="0" indent="0">
              <a:buNone/>
            </a:pPr>
            <a:r>
              <a:rPr lang="en-US" dirty="0"/>
              <a:t> </a:t>
            </a:r>
          </a:p>
          <a:p>
            <a:r>
              <a:rPr lang="en-US" dirty="0"/>
              <a:t>Clinicians need reliable IT systems so they can focus on what they do best- Provide quality care to each and every patient.  Our products &amp; services </a:t>
            </a:r>
            <a:r>
              <a:rPr lang="en-US" dirty="0" smtClean="0"/>
              <a:t>help </a:t>
            </a:r>
            <a:r>
              <a:rPr lang="en-US" dirty="0"/>
              <a:t>accomplish this.  We are well versed in addressing those “hiccups” as well as preventing them.</a:t>
            </a:r>
          </a:p>
          <a:p>
            <a:endParaRPr lang="en-US" dirty="0"/>
          </a:p>
          <a:p>
            <a:r>
              <a:rPr lang="en-US" dirty="0"/>
              <a:t>Our simple yet effective model makes it possible to keep costs well below industry standards while simultaneously delivering knowledgeable expertise to your organization the moment you need it.  EVTF can help you address IT problems as well as proactively prevent them.  </a:t>
            </a:r>
            <a:r>
              <a:rPr lang="en-US" dirty="0" smtClean="0"/>
              <a:t>Our customers </a:t>
            </a:r>
            <a:r>
              <a:rPr lang="en-US" dirty="0"/>
              <a:t>enjoy a reduction of off-hours support issues by up to 50%.</a:t>
            </a:r>
          </a:p>
        </p:txBody>
      </p:sp>
    </p:spTree>
    <p:extLst>
      <p:ext uri="{BB962C8B-B14F-4D97-AF65-F5344CB8AC3E}">
        <p14:creationId xmlns:p14="http://schemas.microsoft.com/office/powerpoint/2010/main" val="30561387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89907"/>
          </a:xfrm>
        </p:spPr>
        <p:txBody>
          <a:bodyPr>
            <a:normAutofit fontScale="90000"/>
          </a:bodyPr>
          <a:lstStyle/>
          <a:p>
            <a:r>
              <a:rPr lang="en-US" b="1" cap="small" dirty="0"/>
              <a:t>Products &amp; services </a:t>
            </a:r>
          </a:p>
        </p:txBody>
      </p:sp>
      <p:sp>
        <p:nvSpPr>
          <p:cNvPr id="3" name="Content Placeholder 2"/>
          <p:cNvSpPr>
            <a:spLocks noGrp="1"/>
          </p:cNvSpPr>
          <p:nvPr>
            <p:ph idx="1"/>
          </p:nvPr>
        </p:nvSpPr>
        <p:spPr>
          <a:xfrm>
            <a:off x="445168" y="1371600"/>
            <a:ext cx="11105148" cy="5101389"/>
          </a:xfrm>
        </p:spPr>
        <p:txBody>
          <a:bodyPr>
            <a:normAutofit fontScale="77500" lnSpcReduction="20000"/>
          </a:bodyPr>
          <a:lstStyle/>
          <a:p>
            <a:r>
              <a:rPr lang="en-US" b="1" dirty="0"/>
              <a:t>ONCC</a:t>
            </a:r>
            <a:r>
              <a:rPr lang="en-US" dirty="0"/>
              <a:t>-</a:t>
            </a:r>
            <a:r>
              <a:rPr lang="en-US" i="1" dirty="0"/>
              <a:t>Overnight Call </a:t>
            </a:r>
            <a:r>
              <a:rPr lang="en-US" i="1" dirty="0" smtClean="0"/>
              <a:t>Center</a:t>
            </a:r>
            <a:r>
              <a:rPr lang="en-US" dirty="0" smtClean="0"/>
              <a:t>-  Live </a:t>
            </a:r>
            <a:r>
              <a:rPr lang="en-US" dirty="0"/>
              <a:t>Healthcare IT support that answers the phone and works on your issue on the first call, with over 90% problem resolution.  Not a call forwarding &amp; paging service; but actual triage and resolution of most common support needs.</a:t>
            </a:r>
          </a:p>
          <a:p>
            <a:endParaRPr lang="en-US" dirty="0"/>
          </a:p>
          <a:p>
            <a:r>
              <a:rPr lang="en-US" b="1" dirty="0" smtClean="0"/>
              <a:t>ASMM</a:t>
            </a:r>
            <a:r>
              <a:rPr lang="en-US" dirty="0" smtClean="0"/>
              <a:t>-  </a:t>
            </a:r>
            <a:r>
              <a:rPr lang="en-US" i="1" dirty="0" smtClean="0"/>
              <a:t>Active </a:t>
            </a:r>
            <a:r>
              <a:rPr lang="en-US" i="1" dirty="0"/>
              <a:t>Systems Monitoring &amp;Maintenance</a:t>
            </a:r>
            <a:r>
              <a:rPr lang="en-US" dirty="0"/>
              <a:t>-Proactive monitoring of Hospital systems to avoid problems with clinician work flow.  This includes applications, interfaces, key SAN areas, VM environment and backups/IDR’s.</a:t>
            </a:r>
          </a:p>
          <a:p>
            <a:endParaRPr lang="en-US" dirty="0" smtClean="0"/>
          </a:p>
          <a:p>
            <a:r>
              <a:rPr lang="en-US" b="1" dirty="0" smtClean="0"/>
              <a:t>AMCC</a:t>
            </a:r>
            <a:r>
              <a:rPr lang="en-US" dirty="0" smtClean="0"/>
              <a:t>-  </a:t>
            </a:r>
            <a:r>
              <a:rPr lang="en-US" i="1" dirty="0" smtClean="0"/>
              <a:t>Affordable </a:t>
            </a:r>
            <a:r>
              <a:rPr lang="en-US" i="1" dirty="0"/>
              <a:t>Mobile Command Center</a:t>
            </a:r>
            <a:r>
              <a:rPr lang="en-US" dirty="0"/>
              <a:t>-Guaranteed SLA’s to deliver robust mobile offices to provide appropriate on-site work space after a disaster and improve B.C/D.R. Risk Assessment Scores.  Also used to perform annual testing &amp; validation of your DR Plan.</a:t>
            </a:r>
          </a:p>
          <a:p>
            <a:endParaRPr lang="en-US" dirty="0"/>
          </a:p>
          <a:p>
            <a:r>
              <a:rPr lang="en-US" b="1" dirty="0"/>
              <a:t>DR_T_VAL</a:t>
            </a:r>
            <a:r>
              <a:rPr lang="en-US" dirty="0"/>
              <a:t>-</a:t>
            </a:r>
            <a:r>
              <a:rPr lang="en-US" i="1" dirty="0"/>
              <a:t> </a:t>
            </a:r>
            <a:r>
              <a:rPr lang="en-US" i="1" dirty="0" smtClean="0"/>
              <a:t>  Disaster </a:t>
            </a:r>
            <a:r>
              <a:rPr lang="en-US" i="1" dirty="0"/>
              <a:t>Recovery Test and Validation</a:t>
            </a:r>
            <a:r>
              <a:rPr lang="en-US" dirty="0"/>
              <a:t> service- hospitals are required to test and validate their DR plans.   We have decades of experience in successful DR testing, documentation, and Security Audit Reporting.  EVTF provides full-cycle systems testing and comprehensive documentation which helps improve your B.C/D.R. Risk Assessment maturity Scores</a:t>
            </a:r>
            <a:r>
              <a:rPr lang="en-US" dirty="0" smtClean="0"/>
              <a:t>.</a:t>
            </a:r>
            <a:endParaRPr lang="en-US" dirty="0"/>
          </a:p>
        </p:txBody>
      </p:sp>
    </p:spTree>
    <p:extLst>
      <p:ext uri="{BB962C8B-B14F-4D97-AF65-F5344CB8AC3E}">
        <p14:creationId xmlns:p14="http://schemas.microsoft.com/office/powerpoint/2010/main" val="16066955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9100" y="336885"/>
            <a:ext cx="10515600" cy="818148"/>
          </a:xfrm>
        </p:spPr>
        <p:txBody>
          <a:bodyPr>
            <a:normAutofit fontScale="90000"/>
          </a:bodyPr>
          <a:lstStyle/>
          <a:p>
            <a:r>
              <a:rPr lang="en-US" sz="5300" b="1" cap="small" dirty="0" smtClean="0"/>
              <a:t/>
            </a:r>
            <a:br>
              <a:rPr lang="en-US" sz="5300" b="1" cap="small" dirty="0" smtClean="0"/>
            </a:br>
            <a:r>
              <a:rPr lang="en-US" sz="5300" b="1" cap="small" dirty="0" smtClean="0"/>
              <a:t>By </a:t>
            </a:r>
            <a:r>
              <a:rPr lang="en-US" sz="5300" b="1" cap="small" dirty="0"/>
              <a:t>the numbers </a:t>
            </a:r>
            <a:r>
              <a:rPr lang="en-US" b="1" cap="small" dirty="0"/>
              <a:t/>
            </a:r>
            <a:br>
              <a:rPr lang="en-US" b="1" cap="small" dirty="0"/>
            </a:br>
            <a:endParaRPr lang="en-US" dirty="0"/>
          </a:p>
        </p:txBody>
      </p:sp>
      <p:sp>
        <p:nvSpPr>
          <p:cNvPr id="3" name="Content Placeholder 2"/>
          <p:cNvSpPr>
            <a:spLocks noGrp="1"/>
          </p:cNvSpPr>
          <p:nvPr>
            <p:ph idx="1"/>
          </p:nvPr>
        </p:nvSpPr>
        <p:spPr>
          <a:xfrm>
            <a:off x="421105" y="1347537"/>
            <a:ext cx="11261558" cy="3128210"/>
          </a:xfrm>
        </p:spPr>
        <p:txBody>
          <a:bodyPr/>
          <a:lstStyle/>
          <a:p>
            <a:r>
              <a:rPr lang="en-US" dirty="0"/>
              <a:t>9,500-  </a:t>
            </a:r>
            <a:r>
              <a:rPr lang="en-US" dirty="0" smtClean="0"/>
              <a:t> End-u</a:t>
            </a:r>
            <a:r>
              <a:rPr lang="en-US" sz="2400" dirty="0" smtClean="0"/>
              <a:t>sers </a:t>
            </a:r>
            <a:r>
              <a:rPr lang="en-US" sz="2400" dirty="0"/>
              <a:t>supported by our services</a:t>
            </a:r>
            <a:r>
              <a:rPr lang="en-US" dirty="0"/>
              <a:t>.</a:t>
            </a:r>
          </a:p>
          <a:p>
            <a:r>
              <a:rPr lang="en-US" dirty="0"/>
              <a:t>6,400-  </a:t>
            </a:r>
            <a:r>
              <a:rPr lang="en-US" dirty="0" smtClean="0"/>
              <a:t> </a:t>
            </a:r>
            <a:r>
              <a:rPr lang="en-US" sz="2400" dirty="0" smtClean="0"/>
              <a:t>Hours </a:t>
            </a:r>
            <a:r>
              <a:rPr lang="en-US" sz="2400" dirty="0"/>
              <a:t>provided to EVTF customers in past year (includes volunteer </a:t>
            </a:r>
            <a:r>
              <a:rPr lang="en-US" sz="2400" dirty="0" err="1"/>
              <a:t>hrs</a:t>
            </a:r>
            <a:r>
              <a:rPr lang="en-US" sz="2400" dirty="0"/>
              <a:t>)</a:t>
            </a:r>
            <a:r>
              <a:rPr lang="en-US" dirty="0"/>
              <a:t>.</a:t>
            </a:r>
          </a:p>
          <a:p>
            <a:r>
              <a:rPr lang="en-US" dirty="0"/>
              <a:t>816-      </a:t>
            </a:r>
            <a:r>
              <a:rPr lang="en-US" dirty="0" smtClean="0"/>
              <a:t> </a:t>
            </a:r>
            <a:r>
              <a:rPr lang="en-US" sz="2400" dirty="0" smtClean="0"/>
              <a:t>Avg</a:t>
            </a:r>
            <a:r>
              <a:rPr lang="en-US" sz="2400" dirty="0"/>
              <a:t>. # of ASMM events identified / mitigated per year</a:t>
            </a:r>
            <a:r>
              <a:rPr lang="en-US" dirty="0"/>
              <a:t>.</a:t>
            </a:r>
          </a:p>
          <a:p>
            <a:r>
              <a:rPr lang="en-US" dirty="0"/>
              <a:t>50%-     </a:t>
            </a:r>
            <a:r>
              <a:rPr lang="en-US" dirty="0" smtClean="0"/>
              <a:t> </a:t>
            </a:r>
            <a:r>
              <a:rPr lang="en-US" sz="2400" dirty="0" smtClean="0"/>
              <a:t>Avg</a:t>
            </a:r>
            <a:r>
              <a:rPr lang="en-US" sz="2400" dirty="0"/>
              <a:t>. reduction of off hours support calls after 60 days of ASMM service.</a:t>
            </a:r>
          </a:p>
          <a:p>
            <a:r>
              <a:rPr lang="en-US" dirty="0"/>
              <a:t>38-         </a:t>
            </a:r>
            <a:r>
              <a:rPr lang="en-US" dirty="0" smtClean="0"/>
              <a:t> </a:t>
            </a:r>
            <a:r>
              <a:rPr lang="en-US" sz="2400" dirty="0" smtClean="0"/>
              <a:t>Facilities </a:t>
            </a:r>
            <a:r>
              <a:rPr lang="en-US" sz="2400" dirty="0"/>
              <a:t>covered by our ONCC &amp; ASMM services</a:t>
            </a:r>
            <a:r>
              <a:rPr lang="en-US" dirty="0"/>
              <a:t>.</a:t>
            </a:r>
          </a:p>
          <a:p>
            <a:r>
              <a:rPr lang="en-US" dirty="0"/>
              <a:t>25-        </a:t>
            </a:r>
            <a:r>
              <a:rPr lang="en-US" dirty="0" smtClean="0"/>
              <a:t>  </a:t>
            </a:r>
            <a:r>
              <a:rPr lang="en-US" sz="2400" dirty="0" smtClean="0"/>
              <a:t>States </a:t>
            </a:r>
            <a:r>
              <a:rPr lang="en-US" sz="2400" dirty="0"/>
              <a:t>where AMCC has been used to </a:t>
            </a:r>
            <a:r>
              <a:rPr lang="en-US" sz="2400" dirty="0" smtClean="0"/>
              <a:t>support customers</a:t>
            </a:r>
            <a:r>
              <a:rPr lang="en-US" sz="2400" dirty="0"/>
              <a:t>.</a:t>
            </a:r>
          </a:p>
          <a:p>
            <a:endParaRPr lang="en-US" dirty="0"/>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3465094" y="4475747"/>
            <a:ext cx="3946357" cy="2213812"/>
          </a:xfrm>
          <a:prstGeom prst="rect">
            <a:avLst/>
          </a:prstGeom>
          <a:noFill/>
          <a:ln>
            <a:noFill/>
          </a:ln>
        </p:spPr>
      </p:pic>
    </p:spTree>
    <p:extLst>
      <p:ext uri="{BB962C8B-B14F-4D97-AF65-F5344CB8AC3E}">
        <p14:creationId xmlns:p14="http://schemas.microsoft.com/office/powerpoint/2010/main" val="2450663701"/>
      </p:ext>
    </p:extLst>
  </p:cSld>
  <p:clrMapOvr>
    <a:masterClrMapping/>
  </p:clrMapOvr>
  <p:timing>
    <p:tnLst>
      <p:par>
        <p:cTn id="1" dur="indefinite" restart="never" nodeType="tmRoot"/>
      </p:par>
    </p:tnLst>
  </p:timing>
</p:sld>
</file>

<file path=ppt/theme/theme1.xml><?xml version="1.0" encoding="utf-8"?>
<a:theme xmlns:a="http://schemas.openxmlformats.org/drawingml/2006/main" name="Depth">
  <a:themeElements>
    <a:clrScheme name="Depth">
      <a:dk1>
        <a:sysClr val="windowText" lastClr="000000"/>
      </a:dk1>
      <a:lt1>
        <a:sysClr val="window" lastClr="FFFFFF"/>
      </a:lt1>
      <a:dk2>
        <a:srgbClr val="455F51"/>
      </a:dk2>
      <a:lt2>
        <a:srgbClr val="94D7E4"/>
      </a:lt2>
      <a:accent1>
        <a:srgbClr val="41AEBD"/>
      </a:accent1>
      <a:accent2>
        <a:srgbClr val="97E9D5"/>
      </a:accent2>
      <a:accent3>
        <a:srgbClr val="A2CF49"/>
      </a:accent3>
      <a:accent4>
        <a:srgbClr val="608F3D"/>
      </a:accent4>
      <a:accent5>
        <a:srgbClr val="F4DE3A"/>
      </a:accent5>
      <a:accent6>
        <a:srgbClr val="FCB11C"/>
      </a:accent6>
      <a:hlink>
        <a:srgbClr val="FBCA98"/>
      </a:hlink>
      <a:folHlink>
        <a:srgbClr val="D3B86D"/>
      </a:folHlink>
    </a:clrScheme>
    <a:fontScheme name="Depth">
      <a:maj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pth">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pth" id="{7BEAFC2A-325C-49C4-AC08-2B765DA903F9}" vid="{1735E755-43E6-43AA-ABA2-C989ECC79AF5}"/>
    </a:ext>
  </a:extLst>
</a:theme>
</file>

<file path=docProps/app.xml><?xml version="1.0" encoding="utf-8"?>
<Properties xmlns="http://schemas.openxmlformats.org/officeDocument/2006/extended-properties" xmlns:vt="http://schemas.openxmlformats.org/officeDocument/2006/docPropsVTypes">
  <Template>TM04033923[[fn=Depth]]</Template>
  <TotalTime>187</TotalTime>
  <Words>299</Words>
  <Application>Microsoft Office PowerPoint</Application>
  <PresentationFormat>Widescreen</PresentationFormat>
  <Paragraphs>22</Paragraphs>
  <Slides>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Corbel</vt:lpstr>
      <vt:lpstr>Depth</vt:lpstr>
      <vt:lpstr>Evergreen Valley Technical Facility</vt:lpstr>
      <vt:lpstr>PowerPoint Presentation</vt:lpstr>
      <vt:lpstr>Products &amp; services </vt:lpstr>
      <vt:lpstr> By the numbers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Evergreen Valley Technical Facility</dc:title>
  <dc:creator>Billie Jo White</dc:creator>
  <cp:lastModifiedBy>Billie Jo White</cp:lastModifiedBy>
  <cp:revision>34</cp:revision>
  <dcterms:created xsi:type="dcterms:W3CDTF">2015-12-30T12:02:53Z</dcterms:created>
  <dcterms:modified xsi:type="dcterms:W3CDTF">2016-01-24T16:56:43Z</dcterms:modified>
</cp:coreProperties>
</file>